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0"/>
  </p:notes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56" r:id="rId9"/>
    <p:sldId id="257" r:id="rId10"/>
    <p:sldId id="258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68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522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jpg>
</file>

<file path=ppt/media/image17.gif>
</file>

<file path=ppt/media/image18.png>
</file>

<file path=ppt/media/image19.png>
</file>

<file path=ppt/media/image2.png>
</file>

<file path=ppt/media/image20.gif>
</file>

<file path=ppt/media/image21.gif>
</file>

<file path=ppt/media/image22.gif>
</file>

<file path=ppt/media/image23.gif>
</file>

<file path=ppt/media/image24.gif>
</file>

<file path=ppt/media/image25.gif>
</file>

<file path=ppt/media/image26.gif>
</file>

<file path=ppt/media/image27.jpg>
</file>

<file path=ppt/media/image28.gif>
</file>

<file path=ppt/media/image29.gif>
</file>

<file path=ppt/media/image3.gif>
</file>

<file path=ppt/media/image30.gif>
</file>

<file path=ppt/media/image31.png>
</file>

<file path=ppt/media/image32.gif>
</file>

<file path=ppt/media/image33.png>
</file>

<file path=ppt/media/image4.gif>
</file>

<file path=ppt/media/image5.png>
</file>

<file path=ppt/media/image6.gif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4683792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4569f4fa04_1_8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4569f4fa04_1_8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26533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456bc0bf84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456bc0bf84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63704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56bc0bf84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56bc0bf84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81331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569f4fa0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4569f4fa0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51855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569f4fa04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4569f4fa04_2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03511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569f4fa04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569f4fa04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06290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4569f4fa04_2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4569f4fa04_2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8095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569f4fa04_1_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4569f4fa04_1_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37687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456bc0bf84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456bc0bf84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03666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456bc0bf84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456bc0bf84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4007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4569f4fa04_4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4569f4fa04_4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17809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4569f4fa04_4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4569f4fa04_4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4559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456bc0bf8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456bc0bf8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13087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56bc0bf8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456bc0bf8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17957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56bc0bf84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56bc0bf84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66601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569f4fa04_4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4569f4fa04_4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10437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17665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56bc0bf84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56bc0bf84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6556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gif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7" Type="http://schemas.openxmlformats.org/officeDocument/2006/relationships/image" Target="../media/image17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jpg"/><Relationship Id="rId5" Type="http://schemas.openxmlformats.org/officeDocument/2006/relationships/image" Target="../media/image15.gif"/><Relationship Id="rId4" Type="http://schemas.openxmlformats.org/officeDocument/2006/relationships/image" Target="../media/image14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gif"/><Relationship Id="rId3" Type="http://schemas.openxmlformats.org/officeDocument/2006/relationships/image" Target="../media/image23.gif"/><Relationship Id="rId7" Type="http://schemas.openxmlformats.org/officeDocument/2006/relationships/image" Target="../media/image27.jpg"/><Relationship Id="rId12" Type="http://schemas.openxmlformats.org/officeDocument/2006/relationships/image" Target="../media/image32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gif"/><Relationship Id="rId11" Type="http://schemas.openxmlformats.org/officeDocument/2006/relationships/image" Target="../media/image31.png"/><Relationship Id="rId5" Type="http://schemas.openxmlformats.org/officeDocument/2006/relationships/image" Target="../media/image25.gif"/><Relationship Id="rId10" Type="http://schemas.openxmlformats.org/officeDocument/2006/relationships/image" Target="../media/image30.gif"/><Relationship Id="rId4" Type="http://schemas.openxmlformats.org/officeDocument/2006/relationships/image" Target="../media/image24.gif"/><Relationship Id="rId9" Type="http://schemas.openxmlformats.org/officeDocument/2006/relationships/image" Target="../media/image29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/>
        </p:nvSpPr>
        <p:spPr>
          <a:xfrm>
            <a:off x="3549150" y="293075"/>
            <a:ext cx="4484100" cy="12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0000FF"/>
                </a:solidFill>
              </a:rPr>
              <a:t>P</a:t>
            </a:r>
            <a:r>
              <a:rPr lang="en" sz="7200"/>
              <a:t>ublic </a:t>
            </a:r>
            <a:endParaRPr sz="7200" dirty="0"/>
          </a:p>
        </p:txBody>
      </p:sp>
      <p:sp>
        <p:nvSpPr>
          <p:cNvPr id="87" name="Google Shape;87;p16"/>
          <p:cNvSpPr txBox="1"/>
          <p:nvPr/>
        </p:nvSpPr>
        <p:spPr>
          <a:xfrm>
            <a:off x="3549150" y="1401050"/>
            <a:ext cx="5710800" cy="12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0000FF"/>
                </a:solidFill>
              </a:rPr>
              <a:t>E</a:t>
            </a:r>
            <a:r>
              <a:rPr lang="en" sz="7200"/>
              <a:t>mployment </a:t>
            </a:r>
            <a:endParaRPr sz="7200"/>
          </a:p>
        </p:txBody>
      </p:sp>
      <p:sp>
        <p:nvSpPr>
          <p:cNvPr id="88" name="Google Shape;88;p16"/>
          <p:cNvSpPr txBox="1"/>
          <p:nvPr/>
        </p:nvSpPr>
        <p:spPr>
          <a:xfrm>
            <a:off x="3549100" y="2495550"/>
            <a:ext cx="5710800" cy="12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0000FF"/>
                </a:solidFill>
              </a:rPr>
              <a:t>S</a:t>
            </a:r>
            <a:r>
              <a:rPr lang="en" sz="7200"/>
              <a:t>ervice</a:t>
            </a:r>
            <a:endParaRPr sz="7200"/>
          </a:p>
        </p:txBody>
      </p:sp>
      <p:sp>
        <p:nvSpPr>
          <p:cNvPr id="89" name="Google Shape;89;p16"/>
          <p:cNvSpPr txBox="1"/>
          <p:nvPr/>
        </p:nvSpPr>
        <p:spPr>
          <a:xfrm>
            <a:off x="3549100" y="3574175"/>
            <a:ext cx="5791500" cy="12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0000FF"/>
                </a:solidFill>
              </a:rPr>
              <a:t>O</a:t>
            </a:r>
            <a:r>
              <a:rPr lang="en" sz="7200"/>
              <a:t>ffice</a:t>
            </a:r>
            <a:endParaRPr sz="7200"/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675" y="1058438"/>
            <a:ext cx="2986450" cy="302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4650" y="779187"/>
            <a:ext cx="1558561" cy="139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22303" y="967442"/>
            <a:ext cx="2075151" cy="1019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 rotWithShape="1">
          <a:blip r:embed="rId5">
            <a:alphaModFix/>
          </a:blip>
          <a:srcRect l="14302" r="13170"/>
          <a:stretch/>
        </p:blipFill>
        <p:spPr>
          <a:xfrm>
            <a:off x="6806550" y="933300"/>
            <a:ext cx="1798824" cy="139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65971" y="3068375"/>
            <a:ext cx="1987800" cy="1490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" name="Google Shape;72;p15"/>
          <p:cNvCxnSpPr/>
          <p:nvPr/>
        </p:nvCxnSpPr>
        <p:spPr>
          <a:xfrm>
            <a:off x="4057250" y="2192150"/>
            <a:ext cx="0" cy="714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3" name="Google Shape;73;p15"/>
          <p:cNvCxnSpPr/>
          <p:nvPr/>
        </p:nvCxnSpPr>
        <p:spPr>
          <a:xfrm rot="10800000">
            <a:off x="4953500" y="2180125"/>
            <a:ext cx="0" cy="76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4" name="Google Shape;74;p15"/>
          <p:cNvCxnSpPr/>
          <p:nvPr/>
        </p:nvCxnSpPr>
        <p:spPr>
          <a:xfrm>
            <a:off x="2422211" y="1631412"/>
            <a:ext cx="811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5" name="Google Shape;75;p15"/>
          <p:cNvCxnSpPr/>
          <p:nvPr/>
        </p:nvCxnSpPr>
        <p:spPr>
          <a:xfrm>
            <a:off x="5905211" y="1631412"/>
            <a:ext cx="811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6" name="Google Shape;76;p15"/>
          <p:cNvSpPr txBox="1"/>
          <p:nvPr/>
        </p:nvSpPr>
        <p:spPr>
          <a:xfrm>
            <a:off x="884000" y="2301200"/>
            <a:ext cx="1429200" cy="4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7249475" y="2301200"/>
            <a:ext cx="1022400" cy="4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</a:t>
            </a: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3768500" y="436800"/>
            <a:ext cx="1705800" cy="4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Processing</a:t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2555400" y="2279500"/>
            <a:ext cx="1429200" cy="4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Storage</a:t>
            </a:r>
            <a:endParaRPr/>
          </a:p>
        </p:txBody>
      </p:sp>
      <p:sp>
        <p:nvSpPr>
          <p:cNvPr id="80" name="Google Shape;80;p15"/>
          <p:cNvSpPr txBox="1"/>
          <p:nvPr/>
        </p:nvSpPr>
        <p:spPr>
          <a:xfrm>
            <a:off x="5069525" y="2279513"/>
            <a:ext cx="1429200" cy="4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Retrieval</a:t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3906800" y="4510000"/>
            <a:ext cx="1429200" cy="4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Storage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8238" y="-6"/>
            <a:ext cx="2105766" cy="1495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5533" y="3648144"/>
            <a:ext cx="2105767" cy="1495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25538" y="-11"/>
            <a:ext cx="2105766" cy="1495359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"/>
          <p:cNvSpPr txBox="1"/>
          <p:nvPr/>
        </p:nvSpPr>
        <p:spPr>
          <a:xfrm>
            <a:off x="847263" y="1495338"/>
            <a:ext cx="286230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Web application</a:t>
            </a:r>
            <a:endParaRPr sz="2400"/>
          </a:p>
        </p:txBody>
      </p:sp>
      <p:sp>
        <p:nvSpPr>
          <p:cNvPr id="152" name="Google Shape;152;p23"/>
          <p:cNvSpPr txBox="1"/>
          <p:nvPr/>
        </p:nvSpPr>
        <p:spPr>
          <a:xfrm>
            <a:off x="5179963" y="1571538"/>
            <a:ext cx="286230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 website</a:t>
            </a:r>
            <a:endParaRPr sz="2400"/>
          </a:p>
        </p:txBody>
      </p:sp>
      <p:sp>
        <p:nvSpPr>
          <p:cNvPr id="153" name="Google Shape;153;p23"/>
          <p:cNvSpPr txBox="1"/>
          <p:nvPr/>
        </p:nvSpPr>
        <p:spPr>
          <a:xfrm>
            <a:off x="847275" y="3031048"/>
            <a:ext cx="2862300" cy="61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Data Analytics</a:t>
            </a:r>
            <a:endParaRPr sz="2400"/>
          </a:p>
        </p:txBody>
      </p:sp>
      <p:pic>
        <p:nvPicPr>
          <p:cNvPr id="154" name="Google Shape;154;p23"/>
          <p:cNvPicPr preferRelativeResize="0"/>
          <p:nvPr/>
        </p:nvPicPr>
        <p:blipFill rotWithShape="1">
          <a:blip r:embed="rId6">
            <a:alphaModFix/>
          </a:blip>
          <a:srcRect t="12229" b="10609"/>
          <a:stretch/>
        </p:blipFill>
        <p:spPr>
          <a:xfrm>
            <a:off x="5558225" y="3648150"/>
            <a:ext cx="2105775" cy="149535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3"/>
          <p:cNvSpPr txBox="1"/>
          <p:nvPr/>
        </p:nvSpPr>
        <p:spPr>
          <a:xfrm>
            <a:off x="5179975" y="3031047"/>
            <a:ext cx="2862300" cy="61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DBMS</a:t>
            </a:r>
            <a:endParaRPr sz="2400"/>
          </a:p>
        </p:txBody>
      </p:sp>
      <p:pic>
        <p:nvPicPr>
          <p:cNvPr id="156" name="Google Shape;156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421338" y="1571550"/>
            <a:ext cx="2046875" cy="204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l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5"/>
          <p:cNvSpPr txBox="1"/>
          <p:nvPr/>
        </p:nvSpPr>
        <p:spPr>
          <a:xfrm>
            <a:off x="369275" y="422025"/>
            <a:ext cx="3785100" cy="42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 </a:t>
            </a:r>
            <a:r>
              <a:rPr lang="en" sz="2400">
                <a:solidFill>
                  <a:srgbClr val="0000FF"/>
                </a:solidFill>
              </a:rPr>
              <a:t>general term</a:t>
            </a:r>
            <a:r>
              <a:rPr lang="en" sz="2400"/>
              <a:t> for any site in the web that focuses on its contents.</a:t>
            </a:r>
            <a:endParaRPr sz="24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E.q. Wikipedia</a:t>
            </a:r>
            <a:endParaRPr sz="24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r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5"/>
            <a:ext cx="4572000" cy="514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6"/>
          <p:cNvSpPr txBox="1"/>
          <p:nvPr/>
        </p:nvSpPr>
        <p:spPr>
          <a:xfrm>
            <a:off x="4972050" y="422100"/>
            <a:ext cx="3785100" cy="42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An example of </a:t>
            </a:r>
            <a:r>
              <a:rPr lang="en" sz="2400">
                <a:solidFill>
                  <a:srgbClr val="0000FF"/>
                </a:solidFill>
              </a:rPr>
              <a:t>website</a:t>
            </a:r>
            <a:r>
              <a:rPr lang="en" sz="2400"/>
              <a:t> that user can </a:t>
            </a:r>
            <a:r>
              <a:rPr lang="en" sz="2400">
                <a:solidFill>
                  <a:srgbClr val="0000FF"/>
                </a:solidFill>
              </a:rPr>
              <a:t>control</a:t>
            </a:r>
            <a:r>
              <a:rPr lang="en" sz="2400"/>
              <a:t> and interact with the website and can perform business functions.</a:t>
            </a:r>
            <a:endParaRPr sz="24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E.q. Google Docs</a:t>
            </a:r>
            <a:endParaRPr sz="24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/>
        </p:nvSpPr>
        <p:spPr>
          <a:xfrm>
            <a:off x="3557975" y="1295125"/>
            <a:ext cx="5140500" cy="3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Compatible to </a:t>
            </a:r>
            <a:r>
              <a:rPr lang="en" sz="2400">
                <a:solidFill>
                  <a:srgbClr val="0000FF"/>
                </a:solidFill>
              </a:rPr>
              <a:t>any device</a:t>
            </a:r>
            <a:r>
              <a:rPr lang="en" sz="2400"/>
              <a:t>, particularly to the </a:t>
            </a:r>
            <a:r>
              <a:rPr lang="en" sz="2400">
                <a:solidFill>
                  <a:srgbClr val="0000FF"/>
                </a:solidFill>
              </a:rPr>
              <a:t>interface </a:t>
            </a:r>
            <a:r>
              <a:rPr lang="en" sz="2400"/>
              <a:t>components such as:</a:t>
            </a:r>
            <a:endParaRPr sz="240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Layouts</a:t>
            </a:r>
            <a:endParaRPr sz="240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Text</a:t>
            </a:r>
            <a:endParaRPr sz="240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Images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0" name="Google Shape;1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225" y="2743175"/>
            <a:ext cx="2536575" cy="189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226" y="468738"/>
            <a:ext cx="2536574" cy="1902477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7"/>
          <p:cNvSpPr txBox="1"/>
          <p:nvPr/>
        </p:nvSpPr>
        <p:spPr>
          <a:xfrm>
            <a:off x="3557975" y="409500"/>
            <a:ext cx="5477700" cy="7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Responsive Website</a:t>
            </a:r>
            <a:endParaRPr/>
          </a:p>
        </p:txBody>
      </p:sp>
      <p:cxnSp>
        <p:nvCxnSpPr>
          <p:cNvPr id="183" name="Google Shape;183;p27"/>
          <p:cNvCxnSpPr/>
          <p:nvPr/>
        </p:nvCxnSpPr>
        <p:spPr>
          <a:xfrm>
            <a:off x="3429000" y="468750"/>
            <a:ext cx="0" cy="661200"/>
          </a:xfrm>
          <a:prstGeom prst="straightConnector1">
            <a:avLst/>
          </a:prstGeom>
          <a:noFill/>
          <a:ln w="28575" cap="flat" cmpd="sng">
            <a:solidFill>
              <a:srgbClr val="4A86E8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l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8"/>
          <p:cNvPicPr preferRelativeResize="0"/>
          <p:nvPr/>
        </p:nvPicPr>
        <p:blipFill rotWithShape="1">
          <a:blip r:embed="rId3">
            <a:alphaModFix/>
          </a:blip>
          <a:srcRect l="34678" r="35513"/>
          <a:stretch/>
        </p:blipFill>
        <p:spPr>
          <a:xfrm>
            <a:off x="488025" y="468749"/>
            <a:ext cx="2228800" cy="4206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9" name="Google Shape;189;p28"/>
          <p:cNvCxnSpPr/>
          <p:nvPr/>
        </p:nvCxnSpPr>
        <p:spPr>
          <a:xfrm>
            <a:off x="3429000" y="468750"/>
            <a:ext cx="0" cy="661200"/>
          </a:xfrm>
          <a:prstGeom prst="straightConnector1">
            <a:avLst/>
          </a:prstGeom>
          <a:noFill/>
          <a:ln w="28575" cap="flat" cmpd="sng">
            <a:solidFill>
              <a:srgbClr val="4A86E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0" name="Google Shape;190;p28"/>
          <p:cNvSpPr txBox="1"/>
          <p:nvPr/>
        </p:nvSpPr>
        <p:spPr>
          <a:xfrm>
            <a:off x="3557975" y="409500"/>
            <a:ext cx="5477700" cy="7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Progressive Web Application</a:t>
            </a:r>
            <a:endParaRPr/>
          </a:p>
        </p:txBody>
      </p:sp>
      <p:sp>
        <p:nvSpPr>
          <p:cNvPr id="191" name="Google Shape;191;p28"/>
          <p:cNvSpPr txBox="1"/>
          <p:nvPr/>
        </p:nvSpPr>
        <p:spPr>
          <a:xfrm>
            <a:off x="3557975" y="1321500"/>
            <a:ext cx="5140500" cy="3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Has </a:t>
            </a:r>
            <a:r>
              <a:rPr lang="en" sz="2400">
                <a:solidFill>
                  <a:srgbClr val="0000FF"/>
                </a:solidFill>
              </a:rPr>
              <a:t>responsive capability </a:t>
            </a:r>
            <a:endParaRPr sz="2400">
              <a:solidFill>
                <a:srgbClr val="0000FF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FF"/>
                </a:solidFill>
              </a:rPr>
              <a:t>Take advantage</a:t>
            </a:r>
            <a:r>
              <a:rPr lang="en" sz="2400"/>
              <a:t> to the features enabled in the website</a:t>
            </a:r>
            <a:endParaRPr sz="240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Clipboard access</a:t>
            </a:r>
            <a:endParaRPr sz="240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Accessing the file system</a:t>
            </a:r>
            <a:endParaRPr sz="240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l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6" name="Google Shape;196;p29"/>
          <p:cNvCxnSpPr/>
          <p:nvPr/>
        </p:nvCxnSpPr>
        <p:spPr>
          <a:xfrm>
            <a:off x="3724275" y="253700"/>
            <a:ext cx="0" cy="860400"/>
          </a:xfrm>
          <a:prstGeom prst="straightConnector1">
            <a:avLst/>
          </a:prstGeom>
          <a:noFill/>
          <a:ln w="28575" cap="flat" cmpd="sng">
            <a:solidFill>
              <a:srgbClr val="4A86E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7" name="Google Shape;197;p29"/>
          <p:cNvSpPr txBox="1"/>
          <p:nvPr/>
        </p:nvSpPr>
        <p:spPr>
          <a:xfrm>
            <a:off x="3998400" y="294050"/>
            <a:ext cx="3239400" cy="7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New Applicant</a:t>
            </a:r>
            <a:endParaRPr/>
          </a:p>
        </p:txBody>
      </p:sp>
      <p:pic>
        <p:nvPicPr>
          <p:cNvPr id="198" name="Google Shape;19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6825" y="163750"/>
            <a:ext cx="1040300" cy="104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9"/>
          <p:cNvPicPr preferRelativeResize="0"/>
          <p:nvPr/>
        </p:nvPicPr>
        <p:blipFill rotWithShape="1">
          <a:blip r:embed="rId4">
            <a:alphaModFix/>
          </a:blip>
          <a:srcRect l="25505" t="29487" r="25773" b="29144"/>
          <a:stretch/>
        </p:blipFill>
        <p:spPr>
          <a:xfrm>
            <a:off x="5655545" y="2076739"/>
            <a:ext cx="1029854" cy="655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17031" y="1944700"/>
            <a:ext cx="1379856" cy="91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10302" y="1980226"/>
            <a:ext cx="1131814" cy="848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5825" y="1980232"/>
            <a:ext cx="1131815" cy="848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52903" y="1974450"/>
            <a:ext cx="1147200" cy="86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9"/>
          <p:cNvPicPr preferRelativeResize="0"/>
          <p:nvPr/>
        </p:nvPicPr>
        <p:blipFill rotWithShape="1">
          <a:blip r:embed="rId9">
            <a:alphaModFix/>
          </a:blip>
          <a:srcRect l="33359" r="33581"/>
          <a:stretch/>
        </p:blipFill>
        <p:spPr>
          <a:xfrm>
            <a:off x="6594388" y="3320550"/>
            <a:ext cx="968774" cy="104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770401" y="3416266"/>
            <a:ext cx="1131824" cy="848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204125" y="3320550"/>
            <a:ext cx="1040300" cy="104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9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474863" y="3414925"/>
            <a:ext cx="1131826" cy="848854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9"/>
          <p:cNvSpPr txBox="1"/>
          <p:nvPr/>
        </p:nvSpPr>
        <p:spPr>
          <a:xfrm>
            <a:off x="618138" y="1187425"/>
            <a:ext cx="1147200" cy="8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Visit PESO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Website</a:t>
            </a:r>
            <a:endParaRPr/>
          </a:p>
        </p:txBody>
      </p:sp>
      <p:sp>
        <p:nvSpPr>
          <p:cNvPr id="209" name="Google Shape;209;p29"/>
          <p:cNvSpPr txBox="1"/>
          <p:nvPr/>
        </p:nvSpPr>
        <p:spPr>
          <a:xfrm>
            <a:off x="2233338" y="1187425"/>
            <a:ext cx="1147200" cy="8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Browse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Job</a:t>
            </a:r>
            <a:endParaRPr/>
          </a:p>
        </p:txBody>
      </p:sp>
      <p:sp>
        <p:nvSpPr>
          <p:cNvPr id="210" name="Google Shape;210;p29"/>
          <p:cNvSpPr txBox="1"/>
          <p:nvPr/>
        </p:nvSpPr>
        <p:spPr>
          <a:xfrm>
            <a:off x="3998388" y="1187425"/>
            <a:ext cx="1147200" cy="8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Selecting Desired Job</a:t>
            </a:r>
            <a:endParaRPr/>
          </a:p>
        </p:txBody>
      </p:sp>
      <p:sp>
        <p:nvSpPr>
          <p:cNvPr id="211" name="Google Shape;211;p29"/>
          <p:cNvSpPr txBox="1"/>
          <p:nvPr/>
        </p:nvSpPr>
        <p:spPr>
          <a:xfrm>
            <a:off x="5596863" y="1221588"/>
            <a:ext cx="1147200" cy="8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Apply Job</a:t>
            </a:r>
            <a:endParaRPr/>
          </a:p>
        </p:txBody>
      </p:sp>
      <p:sp>
        <p:nvSpPr>
          <p:cNvPr id="212" name="Google Shape;212;p29"/>
          <p:cNvSpPr txBox="1"/>
          <p:nvPr/>
        </p:nvSpPr>
        <p:spPr>
          <a:xfrm>
            <a:off x="7352888" y="1187425"/>
            <a:ext cx="1147200" cy="8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Register Form</a:t>
            </a:r>
            <a:endParaRPr/>
          </a:p>
        </p:txBody>
      </p:sp>
      <p:sp>
        <p:nvSpPr>
          <p:cNvPr id="213" name="Google Shape;213;p29"/>
          <p:cNvSpPr txBox="1"/>
          <p:nvPr/>
        </p:nvSpPr>
        <p:spPr>
          <a:xfrm>
            <a:off x="6428226" y="4284650"/>
            <a:ext cx="1301100" cy="8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Email Confirmation</a:t>
            </a:r>
            <a:endParaRPr/>
          </a:p>
        </p:txBody>
      </p:sp>
      <p:sp>
        <p:nvSpPr>
          <p:cNvPr id="214" name="Google Shape;214;p29"/>
          <p:cNvSpPr txBox="1"/>
          <p:nvPr/>
        </p:nvSpPr>
        <p:spPr>
          <a:xfrm>
            <a:off x="4762713" y="4284650"/>
            <a:ext cx="1147200" cy="8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Resume</a:t>
            </a:r>
            <a:endParaRPr/>
          </a:p>
        </p:txBody>
      </p:sp>
      <p:sp>
        <p:nvSpPr>
          <p:cNvPr id="215" name="Google Shape;215;p29"/>
          <p:cNvSpPr txBox="1"/>
          <p:nvPr/>
        </p:nvSpPr>
        <p:spPr>
          <a:xfrm>
            <a:off x="3150663" y="4284650"/>
            <a:ext cx="1147200" cy="8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Continue Job Application</a:t>
            </a:r>
            <a:endParaRPr/>
          </a:p>
        </p:txBody>
      </p:sp>
      <p:sp>
        <p:nvSpPr>
          <p:cNvPr id="216" name="Google Shape;216;p29"/>
          <p:cNvSpPr txBox="1"/>
          <p:nvPr/>
        </p:nvSpPr>
        <p:spPr>
          <a:xfrm>
            <a:off x="1350765" y="4284650"/>
            <a:ext cx="1380000" cy="8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Confirmation</a:t>
            </a:r>
            <a:endParaRPr/>
          </a:p>
        </p:txBody>
      </p:sp>
      <p:cxnSp>
        <p:nvCxnSpPr>
          <p:cNvPr id="217" name="Google Shape;217;p29"/>
          <p:cNvCxnSpPr>
            <a:stCxn id="202" idx="3"/>
            <a:endCxn id="200" idx="1"/>
          </p:cNvCxnSpPr>
          <p:nvPr/>
        </p:nvCxnSpPr>
        <p:spPr>
          <a:xfrm>
            <a:off x="1757640" y="2404656"/>
            <a:ext cx="35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" name="Google Shape;218;p29"/>
          <p:cNvCxnSpPr>
            <a:endCxn id="201" idx="1"/>
          </p:cNvCxnSpPr>
          <p:nvPr/>
        </p:nvCxnSpPr>
        <p:spPr>
          <a:xfrm>
            <a:off x="3497002" y="2404647"/>
            <a:ext cx="513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" name="Google Shape;219;p29"/>
          <p:cNvCxnSpPr>
            <a:stCxn id="201" idx="3"/>
            <a:endCxn id="199" idx="1"/>
          </p:cNvCxnSpPr>
          <p:nvPr/>
        </p:nvCxnSpPr>
        <p:spPr>
          <a:xfrm>
            <a:off x="5142116" y="2404647"/>
            <a:ext cx="513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0" name="Google Shape;220;p29"/>
          <p:cNvCxnSpPr>
            <a:endCxn id="203" idx="1"/>
          </p:cNvCxnSpPr>
          <p:nvPr/>
        </p:nvCxnSpPr>
        <p:spPr>
          <a:xfrm>
            <a:off x="6685403" y="2404650"/>
            <a:ext cx="66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1" name="Google Shape;221;p29"/>
          <p:cNvCxnSpPr>
            <a:stCxn id="203" idx="2"/>
            <a:endCxn id="204" idx="3"/>
          </p:cNvCxnSpPr>
          <p:nvPr/>
        </p:nvCxnSpPr>
        <p:spPr>
          <a:xfrm rot="5400000">
            <a:off x="7241903" y="3156150"/>
            <a:ext cx="1005900" cy="3633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2" name="Google Shape;222;p29"/>
          <p:cNvCxnSpPr>
            <a:endCxn id="204" idx="3"/>
          </p:cNvCxnSpPr>
          <p:nvPr/>
        </p:nvCxnSpPr>
        <p:spPr>
          <a:xfrm flipH="1">
            <a:off x="7563161" y="3838000"/>
            <a:ext cx="369600" cy="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3" name="Google Shape;223;p29"/>
          <p:cNvCxnSpPr>
            <a:stCxn id="204" idx="1"/>
            <a:endCxn id="205" idx="3"/>
          </p:cNvCxnSpPr>
          <p:nvPr/>
        </p:nvCxnSpPr>
        <p:spPr>
          <a:xfrm rot="10800000">
            <a:off x="5902288" y="3840700"/>
            <a:ext cx="69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4" name="Google Shape;224;p29"/>
          <p:cNvCxnSpPr>
            <a:stCxn id="205" idx="1"/>
            <a:endCxn id="206" idx="3"/>
          </p:cNvCxnSpPr>
          <p:nvPr/>
        </p:nvCxnSpPr>
        <p:spPr>
          <a:xfrm rot="10800000">
            <a:off x="4244501" y="3840696"/>
            <a:ext cx="525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5" name="Google Shape;225;p29"/>
          <p:cNvCxnSpPr>
            <a:stCxn id="206" idx="1"/>
            <a:endCxn id="207" idx="3"/>
          </p:cNvCxnSpPr>
          <p:nvPr/>
        </p:nvCxnSpPr>
        <p:spPr>
          <a:xfrm rot="10800000">
            <a:off x="2606825" y="3839500"/>
            <a:ext cx="5973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30"/>
          <p:cNvPicPr preferRelativeResize="0"/>
          <p:nvPr/>
        </p:nvPicPr>
        <p:blipFill rotWithShape="1">
          <a:blip r:embed="rId3">
            <a:alphaModFix/>
          </a:blip>
          <a:srcRect l="25093" t="19014" r="10080" b="4806"/>
          <a:stretch/>
        </p:blipFill>
        <p:spPr>
          <a:xfrm>
            <a:off x="904850" y="184425"/>
            <a:ext cx="7088174" cy="4682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5523" y="215101"/>
            <a:ext cx="1332975" cy="13509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374925" y="1851200"/>
            <a:ext cx="8365500" cy="29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A non-fee charging multi-employment </a:t>
            </a:r>
            <a:r>
              <a:rPr lang="en" sz="3000">
                <a:solidFill>
                  <a:srgbClr val="0000FF"/>
                </a:solidFill>
              </a:rPr>
              <a:t>service facility</a:t>
            </a:r>
            <a:endParaRPr sz="3000">
              <a:solidFill>
                <a:srgbClr val="0000FF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Established or accredited pursuant to </a:t>
            </a:r>
            <a:r>
              <a:rPr lang="en" sz="3000">
                <a:solidFill>
                  <a:srgbClr val="0000FF"/>
                </a:solidFill>
              </a:rPr>
              <a:t>Republic Act No. 8759 </a:t>
            </a:r>
            <a:r>
              <a:rPr lang="en" sz="3000"/>
              <a:t>otherwise known as the PESO Act of 1999.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/>
        </p:nvSpPr>
        <p:spPr>
          <a:xfrm>
            <a:off x="0" y="141550"/>
            <a:ext cx="91440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FF"/>
                </a:solidFill>
              </a:rPr>
              <a:t>Services</a:t>
            </a:r>
            <a:endParaRPr sz="3600">
              <a:solidFill>
                <a:srgbClr val="0000FF"/>
              </a:solidFill>
            </a:endParaRPr>
          </a:p>
        </p:txBody>
      </p:sp>
      <p:pic>
        <p:nvPicPr>
          <p:cNvPr id="102" name="Google Shape;102;p18"/>
          <p:cNvPicPr preferRelativeResize="0"/>
          <p:nvPr/>
        </p:nvPicPr>
        <p:blipFill rotWithShape="1">
          <a:blip r:embed="rId3">
            <a:alphaModFix/>
          </a:blip>
          <a:srcRect l="67415" t="10451" r="5342" b="53207"/>
          <a:stretch/>
        </p:blipFill>
        <p:spPr>
          <a:xfrm>
            <a:off x="1889200" y="834242"/>
            <a:ext cx="1286750" cy="1201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 rotWithShape="1">
          <a:blip r:embed="rId3">
            <a:alphaModFix/>
          </a:blip>
          <a:srcRect l="1999" t="44211" r="64679" b="9796"/>
          <a:stretch/>
        </p:blipFill>
        <p:spPr>
          <a:xfrm>
            <a:off x="1889200" y="2833815"/>
            <a:ext cx="1286750" cy="1243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 rotWithShape="1">
          <a:blip r:embed="rId3">
            <a:alphaModFix/>
          </a:blip>
          <a:srcRect l="38141" t="11839" r="38631" b="56030"/>
          <a:stretch/>
        </p:blipFill>
        <p:spPr>
          <a:xfrm>
            <a:off x="5509322" y="2832503"/>
            <a:ext cx="1286750" cy="1245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 rotWithShape="1">
          <a:blip r:embed="rId3">
            <a:alphaModFix/>
          </a:blip>
          <a:srcRect l="36895" t="49355" r="39594" b="14316"/>
          <a:stretch/>
        </p:blipFill>
        <p:spPr>
          <a:xfrm>
            <a:off x="5509325" y="739223"/>
            <a:ext cx="1286742" cy="139174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/>
          <p:nvPr/>
        </p:nvSpPr>
        <p:spPr>
          <a:xfrm>
            <a:off x="1447925" y="2059125"/>
            <a:ext cx="2169300" cy="7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Referrals</a:t>
            </a:r>
            <a:endParaRPr sz="2400"/>
          </a:p>
        </p:txBody>
      </p:sp>
      <p:sp>
        <p:nvSpPr>
          <p:cNvPr id="107" name="Google Shape;107;p18"/>
          <p:cNvSpPr txBox="1"/>
          <p:nvPr/>
        </p:nvSpPr>
        <p:spPr>
          <a:xfrm>
            <a:off x="4318950" y="2059125"/>
            <a:ext cx="3667500" cy="7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Recruitment Assistance</a:t>
            </a:r>
            <a:endParaRPr sz="2400"/>
          </a:p>
        </p:txBody>
      </p:sp>
      <p:sp>
        <p:nvSpPr>
          <p:cNvPr id="108" name="Google Shape;108;p18"/>
          <p:cNvSpPr txBox="1"/>
          <p:nvPr/>
        </p:nvSpPr>
        <p:spPr>
          <a:xfrm>
            <a:off x="771425" y="4260150"/>
            <a:ext cx="3522300" cy="7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Employment Information</a:t>
            </a:r>
            <a:endParaRPr sz="2400"/>
          </a:p>
        </p:txBody>
      </p:sp>
      <p:sp>
        <p:nvSpPr>
          <p:cNvPr id="109" name="Google Shape;109;p18"/>
          <p:cNvSpPr txBox="1"/>
          <p:nvPr/>
        </p:nvSpPr>
        <p:spPr>
          <a:xfrm>
            <a:off x="5325300" y="4260150"/>
            <a:ext cx="1654800" cy="7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Job Fairs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150" y="797279"/>
            <a:ext cx="5146600" cy="38599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5" name="Google Shape;115;p19"/>
          <p:cNvCxnSpPr/>
          <p:nvPr/>
        </p:nvCxnSpPr>
        <p:spPr>
          <a:xfrm>
            <a:off x="5355750" y="1760650"/>
            <a:ext cx="0" cy="1737900"/>
          </a:xfrm>
          <a:prstGeom prst="straightConnector1">
            <a:avLst/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6" name="Google Shape;116;p19"/>
          <p:cNvSpPr txBox="1"/>
          <p:nvPr/>
        </p:nvSpPr>
        <p:spPr>
          <a:xfrm>
            <a:off x="5497800" y="1760638"/>
            <a:ext cx="3396300" cy="14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The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Existing System</a:t>
            </a:r>
            <a:endParaRPr sz="36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/>
        </p:nvSpPr>
        <p:spPr>
          <a:xfrm>
            <a:off x="0" y="1544825"/>
            <a:ext cx="3038400" cy="14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Existing System Difficulties</a:t>
            </a:r>
            <a:endParaRPr sz="3000"/>
          </a:p>
        </p:txBody>
      </p:sp>
      <p:sp>
        <p:nvSpPr>
          <p:cNvPr id="122" name="Google Shape;122;p20"/>
          <p:cNvSpPr txBox="1"/>
          <p:nvPr/>
        </p:nvSpPr>
        <p:spPr>
          <a:xfrm>
            <a:off x="3492900" y="302825"/>
            <a:ext cx="3669000" cy="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No user level</a:t>
            </a:r>
            <a:endParaRPr sz="2400"/>
          </a:p>
        </p:txBody>
      </p:sp>
      <p:sp>
        <p:nvSpPr>
          <p:cNvPr id="123" name="Google Shape;123;p20"/>
          <p:cNvSpPr txBox="1"/>
          <p:nvPr/>
        </p:nvSpPr>
        <p:spPr>
          <a:xfrm>
            <a:off x="3492900" y="917975"/>
            <a:ext cx="366900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Data record redundancy</a:t>
            </a:r>
            <a:endParaRPr sz="2400"/>
          </a:p>
        </p:txBody>
      </p:sp>
      <p:sp>
        <p:nvSpPr>
          <p:cNvPr id="124" name="Google Shape;124;p20"/>
          <p:cNvSpPr txBox="1"/>
          <p:nvPr/>
        </p:nvSpPr>
        <p:spPr>
          <a:xfrm>
            <a:off x="3492900" y="1450650"/>
            <a:ext cx="654270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Inconsistency in records</a:t>
            </a:r>
            <a:endParaRPr sz="2400"/>
          </a:p>
        </p:txBody>
      </p:sp>
      <p:sp>
        <p:nvSpPr>
          <p:cNvPr id="125" name="Google Shape;125;p20"/>
          <p:cNvSpPr txBox="1"/>
          <p:nvPr/>
        </p:nvSpPr>
        <p:spPr>
          <a:xfrm>
            <a:off x="3492900" y="2107025"/>
            <a:ext cx="6542700" cy="6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Time consuming transactions</a:t>
            </a:r>
            <a:endParaRPr sz="2400"/>
          </a:p>
        </p:txBody>
      </p:sp>
      <p:cxnSp>
        <p:nvCxnSpPr>
          <p:cNvPr id="126" name="Google Shape;126;p20"/>
          <p:cNvCxnSpPr/>
          <p:nvPr/>
        </p:nvCxnSpPr>
        <p:spPr>
          <a:xfrm>
            <a:off x="3174825" y="1544825"/>
            <a:ext cx="0" cy="2885100"/>
          </a:xfrm>
          <a:prstGeom prst="straightConnector1">
            <a:avLst/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" name="Google Shape;127;p20"/>
          <p:cNvSpPr txBox="1"/>
          <p:nvPr/>
        </p:nvSpPr>
        <p:spPr>
          <a:xfrm>
            <a:off x="3492900" y="2719488"/>
            <a:ext cx="654270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No monitoring of successful hires</a:t>
            </a:r>
            <a:endParaRPr sz="2400"/>
          </a:p>
        </p:txBody>
      </p:sp>
      <p:sp>
        <p:nvSpPr>
          <p:cNvPr id="128" name="Google Shape;128;p20"/>
          <p:cNvSpPr txBox="1"/>
          <p:nvPr/>
        </p:nvSpPr>
        <p:spPr>
          <a:xfrm>
            <a:off x="3492900" y="3282725"/>
            <a:ext cx="6542700" cy="6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No web portal for available jobs</a:t>
            </a:r>
            <a:endParaRPr sz="2400"/>
          </a:p>
        </p:txBody>
      </p:sp>
      <p:sp>
        <p:nvSpPr>
          <p:cNvPr id="129" name="Google Shape;129;p20"/>
          <p:cNvSpPr txBox="1"/>
          <p:nvPr/>
        </p:nvSpPr>
        <p:spPr>
          <a:xfrm>
            <a:off x="3492900" y="3862075"/>
            <a:ext cx="654270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No audit trail</a:t>
            </a:r>
            <a:endParaRPr sz="2400"/>
          </a:p>
        </p:txBody>
      </p:sp>
      <p:sp>
        <p:nvSpPr>
          <p:cNvPr id="130" name="Google Shape;130;p20"/>
          <p:cNvSpPr txBox="1"/>
          <p:nvPr/>
        </p:nvSpPr>
        <p:spPr>
          <a:xfrm>
            <a:off x="3492900" y="4458425"/>
            <a:ext cx="654270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No central record</a:t>
            </a:r>
            <a:endParaRPr sz="2400"/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550" y="3109998"/>
            <a:ext cx="1926300" cy="1348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1"/>
          <p:cNvPicPr preferRelativeResize="0"/>
          <p:nvPr/>
        </p:nvPicPr>
        <p:blipFill rotWithShape="1">
          <a:blip r:embed="rId3">
            <a:alphaModFix/>
          </a:blip>
          <a:srcRect l="32735" t="29754" r="31055" b="1860"/>
          <a:stretch/>
        </p:blipFill>
        <p:spPr>
          <a:xfrm>
            <a:off x="2760413" y="429248"/>
            <a:ext cx="3623175" cy="384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1" name="Google Shape;141;p22"/>
          <p:cNvCxnSpPr/>
          <p:nvPr/>
        </p:nvCxnSpPr>
        <p:spPr>
          <a:xfrm>
            <a:off x="5355750" y="1760650"/>
            <a:ext cx="0" cy="1737900"/>
          </a:xfrm>
          <a:prstGeom prst="straightConnector1">
            <a:avLst/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2" name="Google Shape;142;p22"/>
          <p:cNvSpPr txBox="1"/>
          <p:nvPr/>
        </p:nvSpPr>
        <p:spPr>
          <a:xfrm>
            <a:off x="5509150" y="1760638"/>
            <a:ext cx="3396300" cy="14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The 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Proposed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System</a:t>
            </a:r>
            <a:endParaRPr sz="3600"/>
          </a:p>
        </p:txBody>
      </p:sp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3250" y="1217325"/>
            <a:ext cx="3019850" cy="301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316450" y="1433475"/>
            <a:ext cx="7434300" cy="186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Management Information System for Quezon City </a:t>
            </a:r>
            <a:endParaRPr sz="36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Public Employment Service Office </a:t>
            </a:r>
            <a:endParaRPr sz="3600">
              <a:solidFill>
                <a:srgbClr val="000000"/>
              </a:solidFill>
            </a:endParaRPr>
          </a:p>
        </p:txBody>
      </p:sp>
      <p:cxnSp>
        <p:nvCxnSpPr>
          <p:cNvPr id="55" name="Google Shape;55;p13"/>
          <p:cNvCxnSpPr/>
          <p:nvPr/>
        </p:nvCxnSpPr>
        <p:spPr>
          <a:xfrm>
            <a:off x="1055075" y="1334925"/>
            <a:ext cx="0" cy="2215800"/>
          </a:xfrm>
          <a:prstGeom prst="straightConnector1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0" y="181750"/>
            <a:ext cx="9144000" cy="15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0000FF"/>
                </a:solidFill>
              </a:rPr>
              <a:t>MIS</a:t>
            </a:r>
            <a:endParaRPr sz="9600">
              <a:solidFill>
                <a:srgbClr val="0000FF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0" y="1647000"/>
            <a:ext cx="914400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Management Information System</a:t>
            </a:r>
            <a:endParaRPr sz="3000"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3000" y="2410200"/>
            <a:ext cx="3238000" cy="242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1676</TotalTime>
  <Words>208</Words>
  <Application>Microsoft Office PowerPoint</Application>
  <PresentationFormat>On-screen Show (16:9)</PresentationFormat>
  <Paragraphs>76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Management Information System for Quezon City  Public Employment Service Office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Jonathan</cp:lastModifiedBy>
  <cp:revision>2</cp:revision>
  <dcterms:modified xsi:type="dcterms:W3CDTF">2018-10-30T12:01:33Z</dcterms:modified>
</cp:coreProperties>
</file>